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4"/>
  </p:notesMasterIdLst>
  <p:sldIdLst>
    <p:sldId id="256" r:id="rId2"/>
    <p:sldId id="258" r:id="rId3"/>
    <p:sldId id="262" r:id="rId4"/>
    <p:sldId id="278" r:id="rId5"/>
    <p:sldId id="259" r:id="rId6"/>
    <p:sldId id="265" r:id="rId7"/>
    <p:sldId id="260" r:id="rId8"/>
    <p:sldId id="283" r:id="rId9"/>
    <p:sldId id="263" r:id="rId10"/>
    <p:sldId id="264" r:id="rId11"/>
    <p:sldId id="267" r:id="rId12"/>
    <p:sldId id="268" r:id="rId13"/>
    <p:sldId id="281" r:id="rId14"/>
    <p:sldId id="270" r:id="rId15"/>
    <p:sldId id="282" r:id="rId16"/>
    <p:sldId id="266" r:id="rId17"/>
    <p:sldId id="269" r:id="rId18"/>
    <p:sldId id="277" r:id="rId19"/>
    <p:sldId id="279" r:id="rId20"/>
    <p:sldId id="284" r:id="rId21"/>
    <p:sldId id="285" r:id="rId22"/>
    <p:sldId id="271" r:id="rId2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C21BA1F-DA6C-9F41-995B-49BE6851068F}">
          <p14:sldIdLst>
            <p14:sldId id="256"/>
            <p14:sldId id="258"/>
            <p14:sldId id="262"/>
            <p14:sldId id="278"/>
            <p14:sldId id="259"/>
            <p14:sldId id="265"/>
            <p14:sldId id="260"/>
            <p14:sldId id="283"/>
            <p14:sldId id="263"/>
            <p14:sldId id="264"/>
            <p14:sldId id="267"/>
            <p14:sldId id="268"/>
            <p14:sldId id="281"/>
            <p14:sldId id="270"/>
            <p14:sldId id="282"/>
            <p14:sldId id="266"/>
            <p14:sldId id="269"/>
            <p14:sldId id="277"/>
            <p14:sldId id="279"/>
            <p14:sldId id="284"/>
            <p14:sldId id="285"/>
            <p14:sldId id="271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>
        <p:scale>
          <a:sx n="143" d="100"/>
          <a:sy n="143" d="100"/>
        </p:scale>
        <p:origin x="-648" y="34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notesMaster" Target="notesMasters/notesMaster1.xml"/><Relationship Id="rId25" Type="http://schemas.openxmlformats.org/officeDocument/2006/relationships/printerSettings" Target="printerSettings/printerSettings1.bin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EEEE13-CC1B-A64A-9FCE-9CC41D487661}" type="datetimeFigureOut">
              <a:rPr lang="en-US" smtClean="0"/>
              <a:t>5/12/16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10B458-9A96-E545-AAA6-33EFB3B499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8777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adsfasd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10B458-9A96-E545-AAA6-33EFB3B499C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9673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365248"/>
            <a:ext cx="7772400" cy="978408"/>
          </a:xfrm>
        </p:spPr>
        <p:txBody>
          <a:bodyPr vert="horz" lIns="91440" tIns="45720" rIns="91440" bIns="45720" rtlCol="0" anchor="b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352800"/>
            <a:ext cx="7772400" cy="877824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ts val="300"/>
              </a:spcBef>
              <a:buFontTx/>
              <a:buNone/>
              <a:defRPr sz="20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5/12/16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5082" y="969264"/>
            <a:ext cx="3657600" cy="1161288"/>
          </a:xfrm>
        </p:spPr>
        <p:txBody>
          <a:bodyPr anchor="b">
            <a:noAutofit/>
          </a:bodyPr>
          <a:lstStyle>
            <a:lvl1pPr algn="l">
              <a:defRPr sz="3600" b="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63388" y="510988"/>
            <a:ext cx="3657600" cy="5553636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99853" y="2130552"/>
            <a:ext cx="3657600" cy="3584448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spcBef>
                <a:spcPts val="1000"/>
              </a:spcBef>
              <a:buNone/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spcBef>
                <a:spcPts val="2000"/>
              </a:spcBef>
              <a:buFontTx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5/12/16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51376"/>
            <a:ext cx="7776882" cy="1014984"/>
          </a:xfrm>
        </p:spPr>
        <p:txBody>
          <a:bodyPr anchor="b">
            <a:noAutofit/>
          </a:bodyPr>
          <a:lstStyle>
            <a:lvl1pPr algn="ctr">
              <a:defRPr sz="3600" b="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828800" y="457199"/>
            <a:ext cx="5486400" cy="3644153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571" y="5181599"/>
            <a:ext cx="7776882" cy="950259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spcBef>
                <a:spcPts val="300"/>
              </a:spcBef>
              <a:buNone/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spcBef>
                <a:spcPts val="2000"/>
              </a:spcBef>
              <a:buFontTx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5/12/16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orybo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55141"/>
            <a:ext cx="7776882" cy="1013011"/>
          </a:xfrm>
        </p:spPr>
        <p:txBody>
          <a:bodyPr anchor="b">
            <a:noAutofit/>
          </a:bodyPr>
          <a:lstStyle>
            <a:lvl1pPr algn="ctr">
              <a:defRPr sz="3600" b="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85800" y="457200"/>
            <a:ext cx="2331720" cy="164592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571" y="5181599"/>
            <a:ext cx="7776882" cy="950259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spcBef>
                <a:spcPts val="300"/>
              </a:spcBef>
              <a:buNone/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spcBef>
                <a:spcPts val="2000"/>
              </a:spcBef>
              <a:buFontTx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5/12/16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Picture Placeholder 2"/>
          <p:cNvSpPr>
            <a:spLocks noGrp="1"/>
          </p:cNvSpPr>
          <p:nvPr>
            <p:ph type="pic" idx="13"/>
          </p:nvPr>
        </p:nvSpPr>
        <p:spPr>
          <a:xfrm>
            <a:off x="685800" y="2455433"/>
            <a:ext cx="2331720" cy="164592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6" name="Picture Placeholder 2"/>
          <p:cNvSpPr>
            <a:spLocks noGrp="1"/>
          </p:cNvSpPr>
          <p:nvPr>
            <p:ph type="pic" idx="14"/>
          </p:nvPr>
        </p:nvSpPr>
        <p:spPr>
          <a:xfrm>
            <a:off x="3412490" y="457200"/>
            <a:ext cx="2331720" cy="164592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7" name="Picture Placeholder 2"/>
          <p:cNvSpPr>
            <a:spLocks noGrp="1"/>
          </p:cNvSpPr>
          <p:nvPr>
            <p:ph type="pic" idx="15"/>
          </p:nvPr>
        </p:nvSpPr>
        <p:spPr>
          <a:xfrm>
            <a:off x="3412490" y="2455433"/>
            <a:ext cx="2331720" cy="164592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8" name="Picture Placeholder 2"/>
          <p:cNvSpPr>
            <a:spLocks noGrp="1"/>
          </p:cNvSpPr>
          <p:nvPr>
            <p:ph type="pic" idx="16"/>
          </p:nvPr>
        </p:nvSpPr>
        <p:spPr>
          <a:xfrm>
            <a:off x="6139180" y="457200"/>
            <a:ext cx="2331720" cy="164592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9" name="Picture Placeholder 2"/>
          <p:cNvSpPr>
            <a:spLocks noGrp="1"/>
          </p:cNvSpPr>
          <p:nvPr>
            <p:ph type="pic" idx="17"/>
          </p:nvPr>
        </p:nvSpPr>
        <p:spPr>
          <a:xfrm>
            <a:off x="6139180" y="2455433"/>
            <a:ext cx="2331720" cy="164592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5/12/16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62800" y="533400"/>
            <a:ext cx="1600200" cy="559276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533400"/>
            <a:ext cx="6019800" cy="5592763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5/12/16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869141"/>
            <a:ext cx="7770813" cy="4257022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5/12/16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4267200"/>
            <a:ext cx="7772400" cy="977153"/>
          </a:xfrm>
        </p:spPr>
        <p:txBody>
          <a:bodyPr anchor="b" anchorCtr="0">
            <a:no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799" y="5257800"/>
            <a:ext cx="7770813" cy="874058"/>
          </a:xfrm>
        </p:spPr>
        <p:txBody>
          <a:bodyPr>
            <a:normAutofit/>
          </a:bodyPr>
          <a:lstStyle>
            <a:lvl1pPr marL="0" indent="0" algn="ctr">
              <a:spcBef>
                <a:spcPts val="300"/>
              </a:spcBef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5/12/16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 rot="21540000">
            <a:off x="2056196" y="424650"/>
            <a:ext cx="5031609" cy="337580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buFont typeface="Arial" pitchFamily="34" charset="0"/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990600"/>
            <a:ext cx="7770813" cy="1743075"/>
          </a:xfrm>
        </p:spPr>
        <p:txBody>
          <a:bodyPr vert="horz" lIns="91440" tIns="45720" rIns="91440" bIns="45720" rtlCol="0" anchor="b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756647"/>
            <a:ext cx="7770813" cy="1281953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ts val="300"/>
              </a:spcBef>
              <a:buFontTx/>
              <a:buNone/>
              <a:defRPr sz="20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5/12/16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21023"/>
            <a:ext cx="7770813" cy="142987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760538"/>
            <a:ext cx="3611880" cy="4365625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 marL="2398713" indent="-336550">
              <a:defRPr sz="1800"/>
            </a:lvl8pPr>
            <a:lvl9pPr marL="2398713" indent="-336550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44733" y="1760538"/>
            <a:ext cx="3611880" cy="4365625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 marL="2398713" indent="-336550">
              <a:defRPr sz="1800"/>
            </a:lvl8pPr>
            <a:lvl9pPr marL="2398713" indent="-336550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5/12/16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21023"/>
            <a:ext cx="7770813" cy="1429871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1550895"/>
            <a:ext cx="3611880" cy="614082"/>
          </a:xfrm>
        </p:spPr>
        <p:txBody>
          <a:bodyPr anchor="b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2438400"/>
            <a:ext cx="3611880" cy="3687762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 marL="2398713" indent="-336550">
              <a:defRPr sz="1600"/>
            </a:lvl8pPr>
            <a:lvl9pPr marL="2398713" indent="-336550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45526" y="1550895"/>
            <a:ext cx="3611880" cy="614082"/>
          </a:xfrm>
        </p:spPr>
        <p:txBody>
          <a:bodyPr anchor="b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45526" y="2438400"/>
            <a:ext cx="3611880" cy="3687762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 marL="2398713" indent="-336550">
              <a:defRPr sz="1600"/>
            </a:lvl8pPr>
            <a:lvl9pPr marL="2398713" indent="-336550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5/12/16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786205" y="2191871"/>
            <a:ext cx="3429000" cy="1588"/>
          </a:xfrm>
          <a:prstGeom prst="line">
            <a:avLst/>
          </a:prstGeom>
          <a:ln>
            <a:solidFill>
              <a:srgbClr val="FFFFFF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4936966" y="2191871"/>
            <a:ext cx="3429000" cy="1588"/>
          </a:xfrm>
          <a:prstGeom prst="line">
            <a:avLst/>
          </a:prstGeom>
          <a:ln>
            <a:solidFill>
              <a:srgbClr val="FFFFFF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5/12/16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5/12/16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8905" y="971550"/>
            <a:ext cx="3657600" cy="1162050"/>
          </a:xfrm>
        </p:spPr>
        <p:txBody>
          <a:bodyPr anchor="b">
            <a:no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457200"/>
            <a:ext cx="3657600" cy="5668963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 marL="2398713" indent="-336550">
              <a:defRPr sz="1800"/>
            </a:lvl8pPr>
            <a:lvl9pPr marL="2398713" indent="-336550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8905" y="2133601"/>
            <a:ext cx="3657600" cy="3581400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5/12/16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0" y="121023"/>
            <a:ext cx="7770813" cy="1429871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1752600"/>
            <a:ext cx="7770813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620435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ffectLst>
                  <a:outerShdw blurRad="50800" dist="38100" dir="5400000" sx="101000" sy="101000" algn="t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410CBF15-CA7A-EC49-B6CC-F0C83F210817}" type="datetimeFigureOut">
              <a:rPr lang="en-US" smtClean="0"/>
              <a:t>5/12/16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4105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ffectLst>
                  <a:outerShdw blurRad="50800" dist="38100" dir="5400000" sx="101000" sy="101000" algn="t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229100" y="6356350"/>
            <a:ext cx="685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ffectLst>
                  <a:outerShdw blurRad="50800" dist="38100" dir="5400000" sx="101000" sy="101000" algn="t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800" kern="120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2000"/>
        </a:spcBef>
        <a:buFontTx/>
        <a:buBlip>
          <a:blip r:embed="rId16"/>
        </a:buBlip>
        <a:defRPr sz="2200" kern="120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1pPr>
      <a:lvl2pPr marL="685800" indent="-336550" algn="l" defTabSz="914400" rtl="0" eaLnBrk="1" latinLnBrk="0" hangingPunct="1">
        <a:spcBef>
          <a:spcPts val="600"/>
        </a:spcBef>
        <a:buFontTx/>
        <a:buBlip>
          <a:blip r:embed="rId16"/>
        </a:buBlip>
        <a:defRPr sz="2000" kern="120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2pPr>
      <a:lvl3pPr marL="1035050" indent="-349250" algn="l" defTabSz="914400" rtl="0" eaLnBrk="1" latinLnBrk="0" hangingPunct="1">
        <a:spcBef>
          <a:spcPts val="600"/>
        </a:spcBef>
        <a:buFontTx/>
        <a:buBlip>
          <a:blip r:embed="rId16"/>
        </a:buBlip>
        <a:defRPr sz="1800" kern="120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3pPr>
      <a:lvl4pPr marL="1371600" indent="-336550" algn="l" defTabSz="914400" rtl="0" eaLnBrk="1" latinLnBrk="0" hangingPunct="1">
        <a:spcBef>
          <a:spcPts val="600"/>
        </a:spcBef>
        <a:buFontTx/>
        <a:buBlip>
          <a:blip r:embed="rId16"/>
        </a:buBlip>
        <a:defRPr sz="1800" kern="120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4pPr>
      <a:lvl5pPr marL="1720850" indent="-349250" algn="l" defTabSz="914400" rtl="0" eaLnBrk="1" latinLnBrk="0" hangingPunct="1">
        <a:spcBef>
          <a:spcPts val="600"/>
        </a:spcBef>
        <a:buFontTx/>
        <a:buBlip>
          <a:blip r:embed="rId16"/>
        </a:buBlip>
        <a:defRPr sz="1800" kern="120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5pPr>
      <a:lvl6pPr marL="2055813" indent="-336550" algn="l" defTabSz="914400" rtl="0" eaLnBrk="1" latinLnBrk="0" hangingPunct="1">
        <a:spcBef>
          <a:spcPct val="20000"/>
        </a:spcBef>
        <a:buFontTx/>
        <a:buBlip>
          <a:blip r:embed="rId16"/>
        </a:buBlip>
        <a:defRPr lang="en-US" sz="1800" kern="1200" dirty="0" smtClean="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6pPr>
      <a:lvl7pPr marL="2398713" indent="-336550" algn="l" defTabSz="914400" rtl="0" eaLnBrk="1" latinLnBrk="0" hangingPunct="1">
        <a:spcBef>
          <a:spcPct val="20000"/>
        </a:spcBef>
        <a:buFontTx/>
        <a:buBlip>
          <a:blip r:embed="rId16"/>
        </a:buBlip>
        <a:defRPr lang="en-US" sz="1800" kern="1200" dirty="0" smtClean="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7pPr>
      <a:lvl8pPr marL="2743200" indent="-336550" algn="l" defTabSz="914400" rtl="0" eaLnBrk="1" latinLnBrk="0" hangingPunct="1">
        <a:spcBef>
          <a:spcPct val="20000"/>
        </a:spcBef>
        <a:buFontTx/>
        <a:buBlip>
          <a:blip r:embed="rId16"/>
        </a:buBlip>
        <a:defRPr lang="en-US" sz="1800" kern="1200" dirty="0" smtClean="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8pPr>
      <a:lvl9pPr marL="3087688" indent="-336550" algn="l" defTabSz="914400" rtl="0" eaLnBrk="1" latinLnBrk="0" hangingPunct="1">
        <a:spcBef>
          <a:spcPct val="20000"/>
        </a:spcBef>
        <a:buFontTx/>
        <a:buBlip>
          <a:blip r:embed="rId16"/>
        </a:buBlip>
        <a:defRPr lang="en-US" sz="1800" kern="1200" dirty="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Test Automation Framework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038904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Sauce Labs + Test Rail</a:t>
            </a:r>
            <a:endParaRPr lang="en-US" dirty="0"/>
          </a:p>
        </p:txBody>
      </p:sp>
      <p:pic>
        <p:nvPicPr>
          <p:cNvPr id="3" name="Content Placeholder 2" descr="Screen Shot 2016-05-12 at 12.16.54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68" b="616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017786183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Screenshots</a:t>
            </a:r>
            <a:endParaRPr lang="en-US" dirty="0"/>
          </a:p>
        </p:txBody>
      </p:sp>
      <p:pic>
        <p:nvPicPr>
          <p:cNvPr id="4" name="Content Placeholder 3" descr="Screen Shot 2016-05-12 at 12.18.29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68" b="616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872952275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Screencast</a:t>
            </a:r>
            <a:endParaRPr lang="en-US" dirty="0"/>
          </a:p>
        </p:txBody>
      </p:sp>
      <p:pic>
        <p:nvPicPr>
          <p:cNvPr id="3" name="Content Placeholder 2" descr="Screen Shot 2016-05-12 at 12.19.28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68" b="616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945943489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Real-time messaging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333026"/>
            <a:ext cx="7770813" cy="4793137"/>
          </a:xfrm>
        </p:spPr>
        <p:txBody>
          <a:bodyPr>
            <a:normAutofit/>
          </a:bodyPr>
          <a:lstStyle/>
          <a:p>
            <a:r>
              <a:rPr lang="en-US" sz="1600" dirty="0" smtClean="0"/>
              <a:t>As the build is running, if tests fail, Slack provides real</a:t>
            </a:r>
            <a:r>
              <a:rPr lang="en-US" sz="1600" dirty="0"/>
              <a:t>-time </a:t>
            </a:r>
            <a:r>
              <a:rPr lang="en-US" sz="1600" dirty="0" smtClean="0"/>
              <a:t>messaging to notify our automation channel with the following:</a:t>
            </a:r>
          </a:p>
          <a:p>
            <a:pPr marL="349250" lvl="1" indent="0">
              <a:buNone/>
            </a:pPr>
            <a:r>
              <a:rPr lang="en-US" sz="1600" dirty="0"/>
              <a:t>	</a:t>
            </a:r>
            <a:r>
              <a:rPr lang="en-US" sz="1600" dirty="0" smtClean="0"/>
              <a:t>- </a:t>
            </a:r>
            <a:r>
              <a:rPr lang="en-US" sz="1600" dirty="0" err="1" smtClean="0"/>
              <a:t>Env</a:t>
            </a:r>
            <a:r>
              <a:rPr lang="en-US" sz="1600" dirty="0" smtClean="0"/>
              <a:t> where test failed</a:t>
            </a:r>
          </a:p>
          <a:p>
            <a:pPr marL="349250" lvl="1" indent="0">
              <a:buNone/>
            </a:pPr>
            <a:r>
              <a:rPr lang="en-US" sz="1600" dirty="0"/>
              <a:t>	</a:t>
            </a:r>
            <a:r>
              <a:rPr lang="en-US" sz="1600" dirty="0" smtClean="0"/>
              <a:t>- Test Suite name</a:t>
            </a:r>
          </a:p>
          <a:p>
            <a:pPr marL="349250" lvl="1" indent="0">
              <a:buNone/>
            </a:pPr>
            <a:r>
              <a:rPr lang="en-US" sz="1600" dirty="0"/>
              <a:t>	- Test </a:t>
            </a:r>
            <a:r>
              <a:rPr lang="en-US" sz="1600" dirty="0" smtClean="0"/>
              <a:t>case name</a:t>
            </a:r>
          </a:p>
          <a:p>
            <a:pPr marL="349250" lvl="1" indent="0">
              <a:buNone/>
            </a:pPr>
            <a:r>
              <a:rPr lang="en-US" sz="1600" dirty="0"/>
              <a:t>	</a:t>
            </a:r>
            <a:r>
              <a:rPr lang="en-US" sz="1600" dirty="0" smtClean="0"/>
              <a:t>- Link to Test Rail result which will provide more details</a:t>
            </a:r>
          </a:p>
          <a:p>
            <a:pPr marL="349250" lvl="1" indent="0">
              <a:buNone/>
            </a:pPr>
            <a:endParaRPr lang="en-US" sz="1600" dirty="0"/>
          </a:p>
          <a:p>
            <a:pPr marL="349250" lvl="1" indent="0">
              <a:buNone/>
            </a:pPr>
            <a:endParaRPr lang="en-US" sz="1600" dirty="0"/>
          </a:p>
          <a:p>
            <a:pPr marL="349250" lvl="1" indent="0">
              <a:buNone/>
            </a:pPr>
            <a:endParaRPr lang="en-US" sz="1600" dirty="0" smtClean="0"/>
          </a:p>
          <a:p>
            <a:endParaRPr lang="en-US" sz="1600" dirty="0"/>
          </a:p>
        </p:txBody>
      </p:sp>
      <p:pic>
        <p:nvPicPr>
          <p:cNvPr id="4" name="Picture 3" descr="Screen Shot 2016-05-12 at 12.21.3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9900" y="3381334"/>
            <a:ext cx="5664200" cy="309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374589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Update Test Rail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85800" y="1364515"/>
            <a:ext cx="7770813" cy="4761648"/>
          </a:xfrm>
        </p:spPr>
        <p:txBody>
          <a:bodyPr>
            <a:normAutofit/>
          </a:bodyPr>
          <a:lstStyle/>
          <a:p>
            <a:r>
              <a:rPr lang="en-US" sz="1600" dirty="0" smtClean="0"/>
              <a:t>Mark test case as automated</a:t>
            </a:r>
          </a:p>
          <a:p>
            <a:r>
              <a:rPr lang="en-US" sz="1600" dirty="0" smtClean="0"/>
              <a:t>Exceptions</a:t>
            </a:r>
          </a:p>
          <a:p>
            <a:r>
              <a:rPr lang="en-US" sz="1600" dirty="0"/>
              <a:t>Automated steps prefixed with line #</a:t>
            </a:r>
          </a:p>
          <a:p>
            <a:r>
              <a:rPr lang="en-US" sz="1600" dirty="0" smtClean="0"/>
              <a:t>Link to Sauce Labs session</a:t>
            </a:r>
          </a:p>
          <a:p>
            <a:r>
              <a:rPr lang="en-US" sz="1600" dirty="0" smtClean="0"/>
              <a:t>Link to Jenkins build</a:t>
            </a:r>
          </a:p>
          <a:p>
            <a:endParaRPr lang="en-US" sz="1600" dirty="0"/>
          </a:p>
          <a:p>
            <a:endParaRPr lang="en-US" sz="1600" dirty="0"/>
          </a:p>
        </p:txBody>
      </p:sp>
      <p:pic>
        <p:nvPicPr>
          <p:cNvPr id="4" name="Picture 3" descr="Screen Shot 2016-05-12 at 12.24.0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21976"/>
            <a:ext cx="9144000" cy="2104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138247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Retry failed tests</a:t>
            </a:r>
            <a:endParaRPr lang="en-US" dirty="0"/>
          </a:p>
        </p:txBody>
      </p:sp>
      <p:pic>
        <p:nvPicPr>
          <p:cNvPr id="4" name="Content Placeholder 3" descr="Screen Shot 2016-05-12 at 3.18.34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2" r="309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556365918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Parsed Console Output</a:t>
            </a:r>
            <a:endParaRPr lang="en-US" dirty="0"/>
          </a:p>
        </p:txBody>
      </p:sp>
      <p:pic>
        <p:nvPicPr>
          <p:cNvPr id="4" name="Content Placeholder 3" descr="Screen Shot 2016-05-12 at 12.27.57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68" b="616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373708918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Email Build Artifacts post-build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Testng.xml</a:t>
            </a:r>
            <a:endParaRPr lang="en-US" dirty="0" smtClean="0"/>
          </a:p>
          <a:p>
            <a:r>
              <a:rPr lang="en-US" dirty="0" smtClean="0"/>
              <a:t>List of failed tests</a:t>
            </a:r>
          </a:p>
          <a:p>
            <a:r>
              <a:rPr lang="en-US" dirty="0" err="1" smtClean="0"/>
              <a:t>Emailable-report.html</a:t>
            </a:r>
            <a:endParaRPr lang="en-US" dirty="0" smtClean="0"/>
          </a:p>
          <a:p>
            <a:r>
              <a:rPr lang="en-US" dirty="0" err="1" smtClean="0"/>
              <a:t>Build.log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 descr="Screen Shot 2016-05-12 at 12.43.3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500" y="4140200"/>
            <a:ext cx="6972300" cy="271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924014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Naming convention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280583"/>
            <a:ext cx="7770813" cy="4845580"/>
          </a:xfrm>
        </p:spPr>
        <p:txBody>
          <a:bodyPr>
            <a:normAutofit/>
          </a:bodyPr>
          <a:lstStyle/>
          <a:p>
            <a:r>
              <a:rPr lang="en-US" sz="1800" dirty="0" smtClean="0"/>
              <a:t>For traceability:</a:t>
            </a:r>
          </a:p>
          <a:p>
            <a:pPr lvl="1"/>
            <a:r>
              <a:rPr lang="en-US" sz="1800" dirty="0" err="1" smtClean="0"/>
              <a:t>TestNG</a:t>
            </a:r>
            <a:r>
              <a:rPr lang="en-US" sz="1800" dirty="0" smtClean="0"/>
              <a:t> method name will include the Test Rail case id and name</a:t>
            </a:r>
          </a:p>
          <a:p>
            <a:pPr lvl="1"/>
            <a:r>
              <a:rPr lang="en-US" sz="1800" dirty="0" smtClean="0"/>
              <a:t>Test Rail run name will be “automation - </a:t>
            </a:r>
            <a:r>
              <a:rPr lang="en-US" sz="1800" dirty="0" err="1" smtClean="0"/>
              <a:t>env</a:t>
            </a:r>
            <a:r>
              <a:rPr lang="en-US" sz="1800" dirty="0" smtClean="0"/>
              <a:t> - Jenkins build tag or timestamp if ran locally”</a:t>
            </a:r>
          </a:p>
          <a:p>
            <a:pPr lvl="1"/>
            <a:r>
              <a:rPr lang="en-US" sz="1800" dirty="0" smtClean="0"/>
              <a:t>Sauce Labs:</a:t>
            </a:r>
            <a:endParaRPr lang="en-US" sz="1600" dirty="0" smtClean="0"/>
          </a:p>
          <a:p>
            <a:pPr lvl="2"/>
            <a:r>
              <a:rPr lang="en-US" sz="1600" dirty="0"/>
              <a:t>S</a:t>
            </a:r>
            <a:r>
              <a:rPr lang="en-US" sz="1600" dirty="0" smtClean="0"/>
              <a:t>essions = </a:t>
            </a:r>
            <a:r>
              <a:rPr lang="en-US" sz="1600" dirty="0" err="1" smtClean="0"/>
              <a:t>TestNG</a:t>
            </a:r>
            <a:r>
              <a:rPr lang="en-US" sz="1600" dirty="0" smtClean="0"/>
              <a:t> method </a:t>
            </a:r>
          </a:p>
          <a:p>
            <a:pPr lvl="2"/>
            <a:r>
              <a:rPr lang="en-US" sz="1600" dirty="0" smtClean="0"/>
              <a:t>Tags = test </a:t>
            </a:r>
            <a:r>
              <a:rPr lang="en-US" sz="1600" dirty="0" err="1" smtClean="0"/>
              <a:t>env</a:t>
            </a:r>
            <a:endParaRPr lang="en-US" sz="1600" dirty="0" smtClean="0"/>
          </a:p>
          <a:p>
            <a:pPr lvl="2"/>
            <a:r>
              <a:rPr lang="en-US" sz="1600" dirty="0" smtClean="0"/>
              <a:t>Build </a:t>
            </a:r>
            <a:r>
              <a:rPr lang="en-US" sz="1600" dirty="0"/>
              <a:t>= Jenkins build tag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155125750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21024"/>
            <a:ext cx="7770813" cy="78165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Reports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902680"/>
            <a:ext cx="7770813" cy="5223484"/>
          </a:xfrm>
        </p:spPr>
        <p:txBody>
          <a:bodyPr>
            <a:normAutofit/>
          </a:bodyPr>
          <a:lstStyle/>
          <a:p>
            <a:r>
              <a:rPr lang="en-US" sz="1800" dirty="0" err="1" smtClean="0"/>
              <a:t>TestNG</a:t>
            </a:r>
            <a:r>
              <a:rPr lang="en-US" sz="1800" dirty="0" smtClean="0"/>
              <a:t> built-in </a:t>
            </a:r>
            <a:r>
              <a:rPr lang="en-US" sz="1800" dirty="0" err="1" smtClean="0"/>
              <a:t>emailable-report.html</a:t>
            </a:r>
            <a:endParaRPr lang="en-US" sz="1800" dirty="0" smtClean="0"/>
          </a:p>
          <a:p>
            <a:endParaRPr lang="en-US" sz="1800" dirty="0" smtClean="0"/>
          </a:p>
          <a:p>
            <a:endParaRPr lang="en-US" sz="1800" dirty="0"/>
          </a:p>
          <a:p>
            <a:endParaRPr lang="en-US" sz="1800" dirty="0" smtClean="0"/>
          </a:p>
          <a:p>
            <a:endParaRPr lang="en-US" sz="1800" dirty="0"/>
          </a:p>
          <a:p>
            <a:endParaRPr lang="en-US" sz="1800" dirty="0" smtClean="0"/>
          </a:p>
          <a:p>
            <a:endParaRPr lang="en-US" sz="1800" dirty="0" smtClean="0"/>
          </a:p>
          <a:p>
            <a:endParaRPr lang="en-US" sz="1800" dirty="0" smtClean="0"/>
          </a:p>
          <a:p>
            <a:r>
              <a:rPr lang="en-US" sz="1800" dirty="0" smtClean="0"/>
              <a:t>Test </a:t>
            </a:r>
            <a:r>
              <a:rPr lang="en-US" sz="1800" dirty="0"/>
              <a:t>Rail built-in reporting </a:t>
            </a:r>
            <a:r>
              <a:rPr lang="en-US" sz="1800" dirty="0" smtClean="0"/>
              <a:t>capabilities</a:t>
            </a:r>
          </a:p>
          <a:p>
            <a:endParaRPr lang="en-US" sz="1800" dirty="0"/>
          </a:p>
          <a:p>
            <a:endParaRPr lang="en-US" sz="1800" dirty="0" smtClean="0"/>
          </a:p>
          <a:p>
            <a:endParaRPr lang="en-US" sz="1800" dirty="0" smtClean="0"/>
          </a:p>
        </p:txBody>
      </p:sp>
      <p:pic>
        <p:nvPicPr>
          <p:cNvPr id="4" name="Picture 3" descr="Screen Shot 2016-05-12 at 12.30.2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739" y="1354019"/>
            <a:ext cx="4013200" cy="3220720"/>
          </a:xfrm>
          <a:prstGeom prst="rect">
            <a:avLst/>
          </a:prstGeom>
        </p:spPr>
      </p:pic>
      <p:pic>
        <p:nvPicPr>
          <p:cNvPr id="5" name="Picture 4" descr="Screen Shot 2016-05-12 at 12.33.1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4313" y="982778"/>
            <a:ext cx="3162300" cy="538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71959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21024"/>
            <a:ext cx="7770813" cy="731266"/>
          </a:xfrm>
        </p:spPr>
        <p:txBody>
          <a:bodyPr>
            <a:noAutofit/>
          </a:bodyPr>
          <a:lstStyle/>
          <a:p>
            <a:r>
              <a:rPr lang="en-US" dirty="0" smtClean="0"/>
              <a:t>Automation Stack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657"/>
            <a:ext cx="8229600" cy="5652308"/>
          </a:xfrm>
        </p:spPr>
        <p:txBody>
          <a:bodyPr>
            <a:noAutofit/>
          </a:bodyPr>
          <a:lstStyle/>
          <a:p>
            <a:pPr lvl="1">
              <a:lnSpc>
                <a:spcPct val="80000"/>
              </a:lnSpc>
              <a:buFont typeface="Wingdings" charset="2"/>
              <a:buChar char="§"/>
            </a:pPr>
            <a:endParaRPr lang="en-US" sz="1200" dirty="0" smtClean="0"/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r>
              <a:rPr lang="en-US" sz="1200" dirty="0"/>
              <a:t>Test Rail - Test case management</a:t>
            </a:r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endParaRPr lang="en-US" sz="1200" dirty="0" smtClean="0"/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r>
              <a:rPr lang="en-US" sz="1200" dirty="0" err="1"/>
              <a:t>Github</a:t>
            </a:r>
            <a:r>
              <a:rPr lang="en-US" sz="1200" dirty="0"/>
              <a:t> - Code repository</a:t>
            </a:r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endParaRPr lang="en-US" sz="1200" dirty="0"/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r>
              <a:rPr lang="en-US" sz="1200" dirty="0"/>
              <a:t>Selenium - </a:t>
            </a:r>
            <a:r>
              <a:rPr lang="en-US" sz="1200" dirty="0" smtClean="0"/>
              <a:t>Automates </a:t>
            </a:r>
            <a:r>
              <a:rPr lang="en-US" sz="1200" dirty="0"/>
              <a:t>browsers. Implemented Page Object model that maps pages to the UI to reduce </a:t>
            </a:r>
            <a:r>
              <a:rPr lang="en-US" sz="1200" dirty="0" smtClean="0"/>
              <a:t>duplicity, improve readability, and ease maintainability</a:t>
            </a:r>
            <a:endParaRPr lang="en-US" sz="1200" dirty="0" smtClean="0"/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endParaRPr lang="en-US" sz="1200" dirty="0"/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r>
              <a:rPr lang="en-US" sz="1200" dirty="0"/>
              <a:t>Java - </a:t>
            </a:r>
            <a:r>
              <a:rPr lang="en-US" sz="1200" dirty="0"/>
              <a:t>P</a:t>
            </a:r>
            <a:r>
              <a:rPr lang="en-US" sz="1200" dirty="0" smtClean="0"/>
              <a:t>rogramming </a:t>
            </a:r>
            <a:r>
              <a:rPr lang="en-US" sz="1200" dirty="0" smtClean="0"/>
              <a:t>language</a:t>
            </a:r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endParaRPr lang="en-US" sz="1200" dirty="0"/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r>
              <a:rPr lang="en-US" sz="1200" dirty="0" err="1"/>
              <a:t>TestNG</a:t>
            </a:r>
            <a:r>
              <a:rPr lang="en-US" sz="1200" dirty="0"/>
              <a:t> </a:t>
            </a:r>
            <a:r>
              <a:rPr lang="en-US" sz="1200" dirty="0" smtClean="0"/>
              <a:t>– Test framework </a:t>
            </a:r>
            <a:r>
              <a:rPr lang="en-US" sz="1200" dirty="0"/>
              <a:t>for parallel test execution with flexible </a:t>
            </a:r>
            <a:r>
              <a:rPr lang="en-US" sz="1200" dirty="0" smtClean="0"/>
              <a:t>configurations</a:t>
            </a:r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endParaRPr lang="en-US" sz="1200" dirty="0" smtClean="0"/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r>
              <a:rPr lang="en-US" sz="1200" dirty="0"/>
              <a:t>Jenkins - </a:t>
            </a:r>
            <a:r>
              <a:rPr lang="en-US" sz="1200" dirty="0" smtClean="0"/>
              <a:t>Continuous </a:t>
            </a:r>
            <a:r>
              <a:rPr lang="en-US" sz="1200" dirty="0" smtClean="0"/>
              <a:t>integration. Stores build history, </a:t>
            </a:r>
            <a:r>
              <a:rPr lang="en-US" sz="1200" dirty="0" smtClean="0"/>
              <a:t>logs, test </a:t>
            </a:r>
            <a:r>
              <a:rPr lang="en-US" sz="1200" dirty="0" smtClean="0"/>
              <a:t>results, reports, </a:t>
            </a:r>
            <a:r>
              <a:rPr lang="en-US" sz="1200" dirty="0" smtClean="0"/>
              <a:t>artifacts. Sends email notifications along with build artifacts.</a:t>
            </a:r>
            <a:endParaRPr lang="en-US" sz="1200" dirty="0" smtClean="0"/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endParaRPr lang="en-US" sz="1200" dirty="0"/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r>
              <a:rPr lang="en-US" sz="1200" dirty="0"/>
              <a:t>Maven - </a:t>
            </a:r>
            <a:r>
              <a:rPr lang="en-US" sz="1200" dirty="0" smtClean="0"/>
              <a:t>Build deployment</a:t>
            </a:r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endParaRPr lang="en-US" sz="1200" dirty="0"/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r>
              <a:rPr lang="en-US" sz="1200" dirty="0" smtClean="0"/>
              <a:t>Slack – Real-time messaging</a:t>
            </a:r>
            <a:endParaRPr lang="en-US" sz="1200" dirty="0" smtClean="0"/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endParaRPr lang="en-US" sz="1200" dirty="0" smtClean="0"/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r>
              <a:rPr lang="en-US" sz="1200" dirty="0"/>
              <a:t>Sauce Labs - </a:t>
            </a:r>
            <a:r>
              <a:rPr lang="en-US" sz="1200" dirty="0" smtClean="0"/>
              <a:t>Cloud </a:t>
            </a:r>
            <a:r>
              <a:rPr lang="en-US" sz="1200" dirty="0"/>
              <a:t>service </a:t>
            </a:r>
            <a:r>
              <a:rPr lang="en-US" sz="1200" dirty="0" smtClean="0"/>
              <a:t>provides parallel test runs </a:t>
            </a:r>
            <a:r>
              <a:rPr lang="en-US" sz="1200" dirty="0"/>
              <a:t>with multiple platform/browser/version </a:t>
            </a:r>
            <a:r>
              <a:rPr lang="en-US" sz="1200" dirty="0" smtClean="0"/>
              <a:t>configurations. </a:t>
            </a:r>
            <a:r>
              <a:rPr lang="en-US" sz="1200" dirty="0"/>
              <a:t>Saves </a:t>
            </a:r>
            <a:r>
              <a:rPr lang="en-US" sz="1200" dirty="0" smtClean="0"/>
              <a:t>steps, screenshots, and screencasts</a:t>
            </a:r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endParaRPr lang="en-US" sz="1200" dirty="0"/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r>
              <a:rPr lang="en-US" sz="1200" dirty="0" err="1" smtClean="0"/>
              <a:t>JMeter</a:t>
            </a:r>
            <a:r>
              <a:rPr lang="en-US" sz="1200" dirty="0" smtClean="0"/>
              <a:t> – API and load testing </a:t>
            </a:r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endParaRPr lang="en-US" sz="1200" dirty="0" smtClean="0"/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r>
              <a:rPr lang="en-US" sz="1200" dirty="0" smtClean="0"/>
              <a:t>Log4J – logging</a:t>
            </a:r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endParaRPr lang="en-US" sz="1200" dirty="0" smtClean="0"/>
          </a:p>
        </p:txBody>
      </p:sp>
    </p:spTree>
    <p:extLst>
      <p:ext uri="{BB962C8B-B14F-4D97-AF65-F5344CB8AC3E}">
        <p14:creationId xmlns:p14="http://schemas.microsoft.com/office/powerpoint/2010/main" val="72375042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JMeter</a:t>
            </a:r>
            <a:r>
              <a:rPr lang="en-US" dirty="0" smtClean="0"/>
              <a:t> – API &amp; Load tests</a:t>
            </a:r>
            <a:endParaRPr lang="en-US" dirty="0"/>
          </a:p>
        </p:txBody>
      </p:sp>
      <p:pic>
        <p:nvPicPr>
          <p:cNvPr id="4" name="Content Placeholder 3" descr="Screen Shot 2016-05-12 at 10.09.31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035" r="-7035"/>
          <a:stretch>
            <a:fillRect/>
          </a:stretch>
        </p:blipFill>
        <p:spPr>
          <a:xfrm>
            <a:off x="685800" y="1078562"/>
            <a:ext cx="7770813" cy="4257675"/>
          </a:xfrm>
        </p:spPr>
      </p:pic>
    </p:spTree>
    <p:extLst>
      <p:ext uri="{BB962C8B-B14F-4D97-AF65-F5344CB8AC3E}">
        <p14:creationId xmlns:p14="http://schemas.microsoft.com/office/powerpoint/2010/main" val="2814891602"/>
      </p:ext>
    </p:extLst>
  </p:cSld>
  <p:clrMapOvr>
    <a:masterClrMapping/>
  </p:clrMapOvr>
  <p:transition xmlns:p14="http://schemas.microsoft.com/office/powerpoint/2010/main"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Jmeter</a:t>
            </a:r>
            <a:r>
              <a:rPr lang="en-US" smtClean="0"/>
              <a:t> + CSV</a:t>
            </a:r>
            <a:endParaRPr lang="en-US"/>
          </a:p>
        </p:txBody>
      </p:sp>
      <p:pic>
        <p:nvPicPr>
          <p:cNvPr id="4" name="Content Placeholder 3" descr="Screen Shot 2016-05-12 at 10.26.43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68" b="616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78422381"/>
      </p:ext>
    </p:extLst>
  </p:cSld>
  <p:clrMapOvr>
    <a:masterClrMapping/>
  </p:clrMapOvr>
  <p:transition xmlns:p14="http://schemas.microsoft.com/office/powerpoint/2010/main"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Q &amp; A</a:t>
            </a:r>
            <a:br>
              <a:rPr lang="en-US" dirty="0" smtClean="0"/>
            </a:br>
            <a:r>
              <a:rPr lang="en-US" dirty="0" smtClean="0"/>
              <a:t>Thank you!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068708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21023"/>
            <a:ext cx="7770813" cy="6005140"/>
          </a:xfrm>
        </p:spPr>
        <p:txBody>
          <a:bodyPr/>
          <a:lstStyle/>
          <a:p>
            <a:r>
              <a:rPr lang="en-US" dirty="0" smtClean="0"/>
              <a:t>How?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3024075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Convert Test Rail test cases to </a:t>
            </a:r>
            <a:r>
              <a:rPr lang="en-US" dirty="0" err="1" smtClean="0"/>
              <a:t>TestNG</a:t>
            </a:r>
            <a:r>
              <a:rPr lang="en-US" dirty="0" smtClean="0"/>
              <a:t> 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550894"/>
            <a:ext cx="7770813" cy="5307106"/>
          </a:xfrm>
        </p:spPr>
        <p:txBody>
          <a:bodyPr>
            <a:normAutofit/>
          </a:bodyPr>
          <a:lstStyle/>
          <a:p>
            <a:r>
              <a:rPr lang="en-US" sz="1600" dirty="0" smtClean="0"/>
              <a:t>Script requires 3 parameters: </a:t>
            </a:r>
          </a:p>
          <a:p>
            <a:pPr lvl="1"/>
            <a:r>
              <a:rPr lang="en-US" sz="1600" dirty="0" smtClean="0"/>
              <a:t>Test Rail project id</a:t>
            </a:r>
          </a:p>
          <a:p>
            <a:pPr lvl="1"/>
            <a:r>
              <a:rPr lang="en-US" sz="1600" dirty="0"/>
              <a:t>Test Rail </a:t>
            </a:r>
            <a:r>
              <a:rPr lang="en-US" sz="1600" dirty="0" smtClean="0"/>
              <a:t>suite id</a:t>
            </a:r>
          </a:p>
          <a:p>
            <a:pPr lvl="1"/>
            <a:r>
              <a:rPr lang="en-US" sz="1600" dirty="0"/>
              <a:t>O</a:t>
            </a:r>
            <a:r>
              <a:rPr lang="en-US" sz="1600" dirty="0" smtClean="0"/>
              <a:t>utput file name</a:t>
            </a:r>
            <a:endParaRPr lang="en-US" sz="1600" dirty="0"/>
          </a:p>
          <a:p>
            <a:r>
              <a:rPr lang="en-US" sz="1600" dirty="0" smtClean="0"/>
              <a:t>Test Rail conversion:</a:t>
            </a:r>
          </a:p>
          <a:p>
            <a:pPr lvl="1"/>
            <a:r>
              <a:rPr lang="en-US" sz="1600" dirty="0"/>
              <a:t>T</a:t>
            </a:r>
            <a:r>
              <a:rPr lang="en-US" sz="1600" dirty="0" smtClean="0"/>
              <a:t>est case type  = </a:t>
            </a:r>
            <a:r>
              <a:rPr lang="en-US" sz="1600" dirty="0" err="1" smtClean="0"/>
              <a:t>TestNG</a:t>
            </a:r>
            <a:r>
              <a:rPr lang="en-US" sz="1600" dirty="0" smtClean="0"/>
              <a:t> group</a:t>
            </a:r>
          </a:p>
          <a:p>
            <a:pPr lvl="1"/>
            <a:r>
              <a:rPr lang="en-US" sz="1600" dirty="0" smtClean="0"/>
              <a:t>Test case id and name = </a:t>
            </a:r>
            <a:r>
              <a:rPr lang="en-US" sz="1600" dirty="0" err="1" smtClean="0"/>
              <a:t>TestNG</a:t>
            </a:r>
            <a:r>
              <a:rPr lang="en-US" sz="1600" dirty="0" smtClean="0"/>
              <a:t> method name</a:t>
            </a:r>
          </a:p>
          <a:p>
            <a:pPr lvl="1"/>
            <a:endParaRPr lang="en-US" sz="1600" dirty="0"/>
          </a:p>
          <a:p>
            <a:pPr lvl="1"/>
            <a:endParaRPr lang="en-US" sz="1600" dirty="0"/>
          </a:p>
        </p:txBody>
      </p:sp>
      <p:pic>
        <p:nvPicPr>
          <p:cNvPr id="4" name="Picture 3" descr="Screen Shot 2016-05-12 at 12.11.4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2984"/>
            <a:ext cx="9144000" cy="3120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467141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21024"/>
            <a:ext cx="7770813" cy="697686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Run where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40272"/>
            <a:ext cx="7770813" cy="5485891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800" dirty="0" smtClean="0"/>
          </a:p>
          <a:p>
            <a:pPr lvl="1">
              <a:buFont typeface="Wingdings" charset="2"/>
              <a:buChar char="§"/>
            </a:pPr>
            <a:r>
              <a:rPr lang="en-US" sz="1800" dirty="0" smtClean="0"/>
              <a:t>Run tests locally on the Selenium </a:t>
            </a:r>
            <a:r>
              <a:rPr lang="en-US" sz="1800" dirty="0"/>
              <a:t>Grid </a:t>
            </a:r>
            <a:r>
              <a:rPr lang="en-US" sz="1800" dirty="0" smtClean="0"/>
              <a:t>when writing</a:t>
            </a:r>
            <a:r>
              <a:rPr lang="en-US" sz="1800" dirty="0"/>
              <a:t>/debugging </a:t>
            </a:r>
            <a:r>
              <a:rPr lang="en-US" sz="1800" dirty="0" smtClean="0"/>
              <a:t>tests</a:t>
            </a:r>
          </a:p>
          <a:p>
            <a:pPr lvl="1">
              <a:buFont typeface="Wingdings" charset="2"/>
              <a:buChar char="§"/>
            </a:pPr>
            <a:endParaRPr lang="en-US" sz="1800" dirty="0"/>
          </a:p>
          <a:p>
            <a:pPr lvl="1">
              <a:buFont typeface="Wingdings" charset="2"/>
              <a:buChar char="§"/>
            </a:pPr>
            <a:endParaRPr lang="en-US" sz="1800" dirty="0" smtClean="0"/>
          </a:p>
          <a:p>
            <a:pPr lvl="1">
              <a:buFont typeface="Wingdings" charset="2"/>
              <a:buChar char="§"/>
            </a:pPr>
            <a:endParaRPr lang="en-US" sz="1800" dirty="0" smtClean="0"/>
          </a:p>
          <a:p>
            <a:pPr lvl="1">
              <a:buFont typeface="Wingdings" charset="2"/>
              <a:buChar char="§"/>
            </a:pPr>
            <a:endParaRPr lang="en-US" sz="1800" dirty="0"/>
          </a:p>
          <a:p>
            <a:pPr lvl="1">
              <a:buFont typeface="Wingdings" charset="2"/>
              <a:buChar char="§"/>
            </a:pPr>
            <a:endParaRPr lang="en-US" sz="1800" dirty="0" smtClean="0"/>
          </a:p>
          <a:p>
            <a:pPr lvl="1">
              <a:buFont typeface="Wingdings" charset="2"/>
              <a:buChar char="§"/>
            </a:pPr>
            <a:endParaRPr lang="en-US" sz="1800" dirty="0"/>
          </a:p>
          <a:p>
            <a:pPr lvl="1">
              <a:buFont typeface="Wingdings" charset="2"/>
              <a:buChar char="§"/>
            </a:pPr>
            <a:r>
              <a:rPr lang="en-US" sz="1800" dirty="0" smtClean="0"/>
              <a:t>Run </a:t>
            </a:r>
            <a:r>
              <a:rPr lang="en-US" sz="1800" dirty="0" smtClean="0"/>
              <a:t>tests in the cloud on Sauce Labs when a build is </a:t>
            </a:r>
            <a:r>
              <a:rPr lang="en-US" sz="1800" dirty="0" smtClean="0"/>
              <a:t>deployed</a:t>
            </a:r>
          </a:p>
          <a:p>
            <a:pPr lvl="1">
              <a:buFont typeface="Wingdings" charset="2"/>
              <a:buChar char="§"/>
            </a:pPr>
            <a:endParaRPr lang="en-US" sz="1800" dirty="0"/>
          </a:p>
          <a:p>
            <a:pPr lvl="1">
              <a:buFont typeface="Wingdings" charset="2"/>
              <a:buChar char="§"/>
            </a:pPr>
            <a:endParaRPr lang="en-US" sz="1800" dirty="0" smtClean="0"/>
          </a:p>
          <a:p>
            <a:pPr marL="0" indent="0">
              <a:buNone/>
            </a:pPr>
            <a:endParaRPr lang="en-US" sz="1800" dirty="0" smtClean="0"/>
          </a:p>
          <a:p>
            <a:endParaRPr lang="en-US" sz="1800" dirty="0"/>
          </a:p>
        </p:txBody>
      </p:sp>
      <p:pic>
        <p:nvPicPr>
          <p:cNvPr id="4" name="Picture 3" descr="Screen Shot 2016-05-12 at 12.34.4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097" y="1613055"/>
            <a:ext cx="3632200" cy="1619250"/>
          </a:xfrm>
          <a:prstGeom prst="rect">
            <a:avLst/>
          </a:prstGeom>
        </p:spPr>
      </p:pic>
      <p:pic>
        <p:nvPicPr>
          <p:cNvPr id="5" name="Picture 4" descr="Screen Shot 2016-05-12 at 12.35.5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097" y="3641669"/>
            <a:ext cx="45720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031151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Sauce Labs</a:t>
            </a:r>
            <a:endParaRPr lang="en-US" dirty="0"/>
          </a:p>
        </p:txBody>
      </p:sp>
      <p:pic>
        <p:nvPicPr>
          <p:cNvPr id="4" name="Content Placeholder 3" descr="Screen Shot 2016-05-12 at 2.47.37 P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596" r="-5596"/>
          <a:stretch/>
        </p:blipFill>
        <p:spPr>
          <a:xfrm>
            <a:off x="685800" y="1550894"/>
            <a:ext cx="7770813" cy="4575269"/>
          </a:xfrm>
        </p:spPr>
      </p:pic>
    </p:spTree>
    <p:extLst>
      <p:ext uri="{BB962C8B-B14F-4D97-AF65-F5344CB8AC3E}">
        <p14:creationId xmlns:p14="http://schemas.microsoft.com/office/powerpoint/2010/main" val="1600508843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Configure Jenkins Build Triggers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322530"/>
            <a:ext cx="7770813" cy="480363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800" dirty="0" smtClean="0"/>
          </a:p>
        </p:txBody>
      </p:sp>
      <p:pic>
        <p:nvPicPr>
          <p:cNvPr id="4" name="Picture 3" descr="Screen Shot 2016-05-12 at 12.40.1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18059"/>
            <a:ext cx="9144000" cy="2281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9442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Jenkins parameterized build</a:t>
            </a:r>
            <a:endParaRPr lang="en-US" dirty="0"/>
          </a:p>
        </p:txBody>
      </p:sp>
      <p:pic>
        <p:nvPicPr>
          <p:cNvPr id="4" name="Content Placeholder 3" descr="Screen Shot 2016-05-12 at 3.24.13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4370" r="-94370"/>
          <a:stretch>
            <a:fillRect/>
          </a:stretch>
        </p:blipFill>
        <p:spPr>
          <a:xfrm>
            <a:off x="685800" y="1868488"/>
            <a:ext cx="7770813" cy="4257675"/>
          </a:xfrm>
        </p:spPr>
      </p:pic>
    </p:spTree>
    <p:extLst>
      <p:ext uri="{BB962C8B-B14F-4D97-AF65-F5344CB8AC3E}">
        <p14:creationId xmlns:p14="http://schemas.microsoft.com/office/powerpoint/2010/main" val="1519924052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Jenkins + Sauce Labs</a:t>
            </a:r>
            <a:endParaRPr lang="en-US" dirty="0"/>
          </a:p>
        </p:txBody>
      </p:sp>
      <p:pic>
        <p:nvPicPr>
          <p:cNvPr id="5" name="Content Placeholder 4" descr="Screen Shot 2016-05-12 at 12.14.03 PM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68" b="6168"/>
          <a:stretch>
            <a:fillRect/>
          </a:stretch>
        </p:blipFill>
        <p:spPr>
          <a:xfrm>
            <a:off x="685800" y="1868488"/>
            <a:ext cx="7770813" cy="4257675"/>
          </a:xfrm>
        </p:spPr>
      </p:pic>
    </p:spTree>
    <p:extLst>
      <p:ext uri="{BB962C8B-B14F-4D97-AF65-F5344CB8AC3E}">
        <p14:creationId xmlns:p14="http://schemas.microsoft.com/office/powerpoint/2010/main" val="1137494407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Story">
  <a:themeElements>
    <a:clrScheme name="Story">
      <a:dk1>
        <a:sysClr val="windowText" lastClr="000000"/>
      </a:dk1>
      <a:lt1>
        <a:sysClr val="window" lastClr="FFFFFF"/>
      </a:lt1>
      <a:dk2>
        <a:srgbClr val="212121"/>
      </a:dk2>
      <a:lt2>
        <a:srgbClr val="CDD4D7"/>
      </a:lt2>
      <a:accent1>
        <a:srgbClr val="1D86CD"/>
      </a:accent1>
      <a:accent2>
        <a:srgbClr val="732E9A"/>
      </a:accent2>
      <a:accent3>
        <a:srgbClr val="B50B1B"/>
      </a:accent3>
      <a:accent4>
        <a:srgbClr val="E8950E"/>
      </a:accent4>
      <a:accent5>
        <a:srgbClr val="55992B"/>
      </a:accent5>
      <a:accent6>
        <a:srgbClr val="2C9C89"/>
      </a:accent6>
      <a:hlink>
        <a:srgbClr val="EC4D4D"/>
      </a:hlink>
      <a:folHlink>
        <a:srgbClr val="F8CE8A"/>
      </a:folHlink>
    </a:clrScheme>
    <a:fontScheme name="Story">
      <a:majorFont>
        <a:latin typeface="Calisto MT"/>
        <a:ea typeface=""/>
        <a:cs typeface=""/>
        <a:font script="Jpan" typeface="ＭＳ Ｐ明朝"/>
        <a:font script="Hans" typeface="宋体"/>
        <a:font script="Hant" typeface="新細明體"/>
      </a:majorFont>
      <a:minorFont>
        <a:latin typeface="Calisto MT"/>
        <a:ea typeface=""/>
        <a:cs typeface=""/>
        <a:font script="Jpan" typeface="ＭＳ Ｐ明朝"/>
        <a:font script="Hans" typeface="宋体"/>
        <a:font script="Hant" typeface="新細明體"/>
      </a:minorFont>
    </a:fontScheme>
    <a:fmtScheme name="Story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10000"/>
                <a:satMod val="150000"/>
                <a:lumMod val="120000"/>
              </a:schemeClr>
              <a:schemeClr val="phClr">
                <a:satMod val="350000"/>
                <a:lumMod val="150000"/>
              </a:schemeClr>
            </a:duotone>
          </a:blip>
          <a:tile tx="0" ty="0" sx="20000" sy="20000" flip="none" algn="ctr"/>
        </a:blipFill>
        <a:gradFill rotWithShape="1">
          <a:gsLst>
            <a:gs pos="0">
              <a:schemeClr val="phClr">
                <a:shade val="20000"/>
                <a:satMod val="130000"/>
              </a:schemeClr>
            </a:gs>
            <a:gs pos="50000">
              <a:schemeClr val="phClr">
                <a:shade val="90000"/>
                <a:satMod val="130000"/>
              </a:schemeClr>
            </a:gs>
            <a:gs pos="100000">
              <a:schemeClr val="phClr">
                <a:shade val="100000"/>
                <a:satMod val="200000"/>
                <a:lumMod val="120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88900" dist="50800" dir="2100000" sx="104000" sy="104000" algn="br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127000" dist="63500" dir="5400000" sx="103000" sy="103000" rotWithShape="0">
              <a:srgbClr val="000000">
                <a:alpha val="75000"/>
              </a:srgbClr>
            </a:outerShdw>
          </a:effectLst>
          <a:scene3d>
            <a:camera prst="perspectiveFront" fov="3000000"/>
            <a:lightRig rig="balanced" dir="t">
              <a:rot lat="0" lon="0" rev="18000000"/>
            </a:lightRig>
          </a:scene3d>
          <a:sp3d prstMaterial="plastic">
            <a:bevelT w="25400" h="50800" prst="angl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blipFill rotWithShape="1">
          <a:blip xmlns:r="http://schemas.openxmlformats.org/officeDocument/2006/relationships" r:embed="rId2">
            <a:duotone>
              <a:schemeClr val="phClr">
                <a:shade val="10000"/>
                <a:satMod val="150000"/>
              </a:schemeClr>
              <a:schemeClr val="phClr">
                <a:tint val="60000"/>
                <a:satMod val="400000"/>
                <a:lumMod val="110000"/>
              </a:schemeClr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Story.thmx</Template>
  <TotalTime>2153</TotalTime>
  <Words>371</Words>
  <Application>Microsoft Macintosh PowerPoint</Application>
  <PresentationFormat>On-screen Show (4:3)</PresentationFormat>
  <Paragraphs>97</Paragraphs>
  <Slides>22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Story</vt:lpstr>
      <vt:lpstr>  Test Automation Framework</vt:lpstr>
      <vt:lpstr>Automation Stack</vt:lpstr>
      <vt:lpstr>How?</vt:lpstr>
      <vt:lpstr>Convert Test Rail test cases to TestNG methods</vt:lpstr>
      <vt:lpstr>Run where?</vt:lpstr>
      <vt:lpstr>Sauce Labs</vt:lpstr>
      <vt:lpstr>Configure Jenkins Build Triggers</vt:lpstr>
      <vt:lpstr>Jenkins parameterized build</vt:lpstr>
      <vt:lpstr>Jenkins + Sauce Labs</vt:lpstr>
      <vt:lpstr>Sauce Labs + Test Rail</vt:lpstr>
      <vt:lpstr>Screenshots</vt:lpstr>
      <vt:lpstr>Screencast</vt:lpstr>
      <vt:lpstr>Real-time messaging</vt:lpstr>
      <vt:lpstr>Update Test Rail</vt:lpstr>
      <vt:lpstr>Retry failed tests</vt:lpstr>
      <vt:lpstr>Parsed Console Output</vt:lpstr>
      <vt:lpstr>Email Build Artifacts post-build</vt:lpstr>
      <vt:lpstr>Naming convention </vt:lpstr>
      <vt:lpstr>Reports</vt:lpstr>
      <vt:lpstr>JMeter – API &amp; Load tests</vt:lpstr>
      <vt:lpstr>Jmeter + CSV</vt:lpstr>
      <vt:lpstr>Q &amp; A Thank you!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Paul Cruz</dc:creator>
  <cp:lastModifiedBy>Paul Cruz</cp:lastModifiedBy>
  <cp:revision>133</cp:revision>
  <dcterms:created xsi:type="dcterms:W3CDTF">2015-04-06T19:59:47Z</dcterms:created>
  <dcterms:modified xsi:type="dcterms:W3CDTF">2016-05-13T05:27:36Z</dcterms:modified>
</cp:coreProperties>
</file>